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86" r:id="rId4"/>
    <p:sldId id="287" r:id="rId5"/>
    <p:sldId id="258" r:id="rId6"/>
    <p:sldId id="260" r:id="rId7"/>
    <p:sldId id="261" r:id="rId8"/>
    <p:sldId id="264" r:id="rId9"/>
    <p:sldId id="271" r:id="rId10"/>
    <p:sldId id="291" r:id="rId11"/>
    <p:sldId id="272" r:id="rId12"/>
    <p:sldId id="273" r:id="rId13"/>
    <p:sldId id="296" r:id="rId14"/>
    <p:sldId id="280" r:id="rId15"/>
    <p:sldId id="288" r:id="rId16"/>
    <p:sldId id="292" r:id="rId17"/>
    <p:sldId id="277" r:id="rId18"/>
    <p:sldId id="290" r:id="rId19"/>
    <p:sldId id="289" r:id="rId20"/>
    <p:sldId id="298" r:id="rId21"/>
    <p:sldId id="279" r:id="rId22"/>
    <p:sldId id="295" r:id="rId2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330FB3B-27C9-4F8D-A42B-9F8CA16081F6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4D9BA40-6E6D-454E-B73F-8547B2B96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83EF5E-862B-4B94-8AFF-B3561976A953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0650D8-D93C-41E3-8A83-707EAE34500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jupton@olemis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Preassignment for Summer and Fall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537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000" dirty="0" smtClean="0"/>
              <a:t>Second-Year </a:t>
            </a:r>
            <a:r>
              <a:rPr lang="en-US" sz="4000" dirty="0" smtClean="0"/>
              <a:t>Law Students</a:t>
            </a:r>
          </a:p>
          <a:p>
            <a:r>
              <a:rPr lang="en-US" sz="4000" dirty="0" smtClean="0"/>
              <a:t>March </a:t>
            </a:r>
            <a:r>
              <a:rPr lang="en-US" sz="4000" dirty="0" smtClean="0"/>
              <a:t>21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, </a:t>
            </a:r>
            <a:r>
              <a:rPr lang="en-US" sz="4000" dirty="0" smtClean="0"/>
              <a:t>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6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24200"/>
            <a:ext cx="4845698" cy="312299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4643220" cy="4191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myOleMiss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91000" y="885746"/>
            <a:ext cx="1447800" cy="533400"/>
          </a:xfrm>
          <a:prstGeom prst="ellipse">
            <a:avLst/>
          </a:prstGeom>
          <a:noFill/>
          <a:ln w="63500" cmpd="thinThick"/>
          <a:effectLst>
            <a:glow rad="165100">
              <a:schemeClr val="accent1">
                <a:lumMod val="75000"/>
                <a:alpha val="41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86400" y="5105400"/>
            <a:ext cx="1371600" cy="609600"/>
          </a:xfrm>
          <a:prstGeom prst="straightConnector1">
            <a:avLst/>
          </a:prstGeom>
          <a:ln w="412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40" y="5716755"/>
            <a:ext cx="2098140" cy="69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myOleMiss -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/>
          <a:lstStyle/>
          <a:p>
            <a:r>
              <a:rPr lang="en-US" sz="3600" dirty="0" smtClean="0"/>
              <a:t>Best Practices (Tips)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Check your Holds!</a:t>
            </a:r>
          </a:p>
          <a:p>
            <a:pPr lvl="1"/>
            <a:r>
              <a:rPr lang="en-US" sz="3200" dirty="0"/>
              <a:t>Add possibilities to your Favorites</a:t>
            </a:r>
          </a:p>
          <a:p>
            <a:pPr lvl="1"/>
            <a:r>
              <a:rPr lang="en-US" sz="3200" dirty="0" smtClean="0"/>
              <a:t>Do you meet the prerequisite or corequisites?</a:t>
            </a:r>
          </a:p>
          <a:p>
            <a:pPr lvl="1"/>
            <a:r>
              <a:rPr lang="en-US" sz="3200" dirty="0" smtClean="0"/>
              <a:t>Does your class schedule have any overlaps?</a:t>
            </a:r>
          </a:p>
        </p:txBody>
      </p:sp>
    </p:spTree>
    <p:extLst>
      <p:ext uri="{BB962C8B-B14F-4D97-AF65-F5344CB8AC3E}">
        <p14:creationId xmlns:p14="http://schemas.microsoft.com/office/powerpoint/2010/main" val="379385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myOleMiss -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17448"/>
          </a:xfrm>
        </p:spPr>
        <p:txBody>
          <a:bodyPr/>
          <a:lstStyle/>
          <a:p>
            <a:r>
              <a:rPr lang="en-US" sz="3600" dirty="0" smtClean="0"/>
              <a:t>Best Practices (Tips)</a:t>
            </a:r>
          </a:p>
          <a:p>
            <a:endParaRPr lang="en-US" sz="1000" dirty="0" smtClean="0"/>
          </a:p>
          <a:p>
            <a:pPr marL="347472" lvl="1" indent="0">
              <a:buNone/>
            </a:pP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9" y="1143000"/>
            <a:ext cx="8181571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myOleMiss -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17448"/>
          </a:xfrm>
        </p:spPr>
        <p:txBody>
          <a:bodyPr/>
          <a:lstStyle/>
          <a:p>
            <a:r>
              <a:rPr lang="en-US" sz="3600" dirty="0" smtClean="0"/>
              <a:t>Best Practices (Tips)</a:t>
            </a:r>
          </a:p>
          <a:p>
            <a:endParaRPr lang="en-US" sz="1000" dirty="0" smtClean="0"/>
          </a:p>
          <a:p>
            <a:pPr marL="347472" lvl="1" indent="0">
              <a:buNone/>
            </a:pP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9" y="1219200"/>
            <a:ext cx="818157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8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myOleMiss -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Best Practices (Tips)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Add one class at a time</a:t>
            </a:r>
          </a:p>
          <a:p>
            <a:pPr lvl="2"/>
            <a:r>
              <a:rPr lang="en-US" sz="3200" dirty="0" smtClean="0"/>
              <a:t>Highest priority class first</a:t>
            </a:r>
          </a:p>
          <a:p>
            <a:pPr lvl="2"/>
            <a:r>
              <a:rPr lang="en-US" sz="3200" dirty="0" smtClean="0"/>
              <a:t>Small capacities first</a:t>
            </a:r>
          </a:p>
          <a:p>
            <a:pPr lvl="1"/>
            <a:r>
              <a:rPr lang="en-US" sz="3200" dirty="0" smtClean="0"/>
              <a:t>One Skills course</a:t>
            </a:r>
          </a:p>
          <a:p>
            <a:pPr lvl="1"/>
            <a:r>
              <a:rPr lang="en-US" sz="3200" dirty="0" smtClean="0"/>
              <a:t>One Writing course</a:t>
            </a:r>
          </a:p>
          <a:p>
            <a:pPr lvl="1"/>
            <a:r>
              <a:rPr lang="en-US" sz="3200" dirty="0" smtClean="0"/>
              <a:t>&gt; 18 hours</a:t>
            </a:r>
          </a:p>
          <a:p>
            <a:pPr lvl="1"/>
            <a:r>
              <a:rPr lang="en-US" sz="3200" dirty="0" smtClean="0"/>
              <a:t>Law vs. Accy (Accy is first!)</a:t>
            </a:r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794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Registration – by Law Registrar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4261104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How Do I…</a:t>
            </a:r>
          </a:p>
          <a:p>
            <a:pPr lvl="1"/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Receive credit for co-curricular activities such as Law Journal, Space Law Journal, Moot Court Board, Trial Advocacy Board, and/or Negotiation Board.</a:t>
            </a:r>
          </a:p>
          <a:p>
            <a:pPr lvl="1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Receive credit for advocacy competition, individual study, pro bono service and/or faculty research assistant.</a:t>
            </a:r>
          </a:p>
        </p:txBody>
      </p:sp>
    </p:spTree>
    <p:extLst>
      <p:ext uri="{BB962C8B-B14F-4D97-AF65-F5344CB8AC3E}">
        <p14:creationId xmlns:p14="http://schemas.microsoft.com/office/powerpoint/2010/main" val="358179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myOleMiss – Contact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81393" cy="5029200"/>
          </a:xfrm>
        </p:spPr>
      </p:pic>
      <p:sp>
        <p:nvSpPr>
          <p:cNvPr id="6" name="Oval 5"/>
          <p:cNvSpPr/>
          <p:nvPr/>
        </p:nvSpPr>
        <p:spPr>
          <a:xfrm>
            <a:off x="5486400" y="3200400"/>
            <a:ext cx="1600200" cy="609600"/>
          </a:xfrm>
          <a:prstGeom prst="ellipse">
            <a:avLst/>
          </a:prstGeom>
          <a:noFill/>
          <a:ln w="63500" cmpd="thinThick"/>
          <a:effectLst>
            <a:glow rad="165100">
              <a:schemeClr val="accent1">
                <a:lumMod val="75000"/>
                <a:alpha val="41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38800" y="4114800"/>
            <a:ext cx="2743200" cy="762000"/>
          </a:xfrm>
          <a:prstGeom prst="ellipse">
            <a:avLst/>
          </a:prstGeom>
          <a:noFill/>
          <a:ln w="63500" cmpd="thinThick"/>
          <a:effectLst>
            <a:glow rad="165100">
              <a:schemeClr val="accent1">
                <a:lumMod val="75000"/>
                <a:alpha val="41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4953000" y="609600"/>
            <a:ext cx="3810000" cy="1828800"/>
          </a:xfrm>
          <a:prstGeom prst="cloud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Note: Must Have Emergency Contact!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526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2"/>
            <a:ext cx="6234492" cy="41909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19600" y="3772873"/>
            <a:ext cx="1295400" cy="609600"/>
          </a:xfrm>
          <a:prstGeom prst="ellipse">
            <a:avLst/>
          </a:prstGeom>
          <a:noFill/>
          <a:ln w="63500" cmpd="thinThick"/>
          <a:effectLst>
            <a:glow rad="165100">
              <a:schemeClr val="accent1">
                <a:lumMod val="75000"/>
                <a:alpha val="41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2971800" cy="39256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24400"/>
            <a:ext cx="8183880" cy="1310640"/>
          </a:xfrm>
        </p:spPr>
        <p:txBody>
          <a:bodyPr>
            <a:normAutofit/>
          </a:bodyPr>
          <a:lstStyle/>
          <a:p>
            <a:r>
              <a:rPr lang="en-US" dirty="0" smtClean="0"/>
              <a:t>myOleMiss - Contact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6324600" y="152400"/>
            <a:ext cx="2819400" cy="1447800"/>
          </a:xfrm>
          <a:prstGeom prst="cloud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Is Your</a:t>
            </a:r>
          </a:p>
          <a:p>
            <a:pPr algn="ctr"/>
            <a:r>
              <a:rPr lang="en-US" sz="2400" dirty="0" smtClean="0"/>
              <a:t>E-mail Full???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852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School Required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426110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Every Fall and Spring Required Questions Survey.</a:t>
            </a:r>
          </a:p>
          <a:p>
            <a:r>
              <a:rPr lang="en-US" sz="45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Disclose, disclose, disclose!!!</a:t>
            </a:r>
          </a:p>
        </p:txBody>
      </p:sp>
    </p:spTree>
    <p:extLst>
      <p:ext uri="{BB962C8B-B14F-4D97-AF65-F5344CB8AC3E}">
        <p14:creationId xmlns:p14="http://schemas.microsoft.com/office/powerpoint/2010/main" val="2291425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426110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Check your schedule after add/drop!</a:t>
            </a:r>
          </a:p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I’m charged tuition for what?</a:t>
            </a:r>
          </a:p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Certifications and letters – who do I ask?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8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of Law Website - Students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2" y="527815"/>
            <a:ext cx="7922978" cy="4981445"/>
          </a:xfrm>
        </p:spPr>
      </p:pic>
    </p:spTree>
    <p:extLst>
      <p:ext uri="{BB962C8B-B14F-4D97-AF65-F5344CB8AC3E}">
        <p14:creationId xmlns:p14="http://schemas.microsoft.com/office/powerpoint/2010/main" val="24049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4261104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Apply for Graduation…</a:t>
            </a: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Intent to Graduate – due semester before</a:t>
            </a:r>
          </a:p>
          <a:p>
            <a:pPr lvl="1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Statement of Completion for Certificate – due semester before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0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Include in E-mails to </a:t>
            </a:r>
            <a:r>
              <a:rPr lang="en-US" sz="3000" dirty="0" smtClean="0"/>
              <a:t>Law Registrar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5400" dirty="0" smtClean="0"/>
              <a:t>Student Number</a:t>
            </a:r>
          </a:p>
          <a:p>
            <a:pPr lvl="1"/>
            <a:r>
              <a:rPr lang="en-US" sz="5000" dirty="0"/>
              <a:t> </a:t>
            </a:r>
            <a:r>
              <a:rPr lang="en-US" sz="5000" dirty="0" smtClean="0"/>
              <a:t>Like 106?????</a:t>
            </a:r>
          </a:p>
          <a:p>
            <a:r>
              <a:rPr lang="en-US" sz="5400" dirty="0" smtClean="0"/>
              <a:t>Send from go.olemiss.edu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879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Registrar Contact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Eddie J. Upton</a:t>
            </a:r>
            <a:endParaRPr lang="en-US" sz="54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5400" dirty="0" smtClean="0">
                <a:hlinkClick r:id="rId2"/>
              </a:rPr>
              <a:t>ejupton@olemiss.edu</a:t>
            </a: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Dean’s Suite </a:t>
            </a:r>
          </a:p>
          <a:p>
            <a:pPr marL="0" indent="0" algn="ctr">
              <a:buNone/>
            </a:pPr>
            <a:r>
              <a:rPr lang="en-US" sz="5400" dirty="0" smtClean="0"/>
              <a:t>Room 2070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0001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of Law Website -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352"/>
            <a:ext cx="8077200" cy="45750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100" dirty="0" smtClean="0"/>
              <a:t>Class schedules viewable </a:t>
            </a:r>
            <a:r>
              <a:rPr lang="en-US" sz="5100" dirty="0" smtClean="0"/>
              <a:t>in </a:t>
            </a:r>
            <a:r>
              <a:rPr lang="en-US" sz="5100" dirty="0" smtClean="0"/>
              <a:t>myOleMiss</a:t>
            </a:r>
          </a:p>
          <a:p>
            <a:pPr lvl="1">
              <a:lnSpc>
                <a:spcPct val="120000"/>
              </a:lnSpc>
            </a:pPr>
            <a:r>
              <a:rPr lang="en-US" sz="4600" dirty="0"/>
              <a:t>summer schedules can be found by using the year </a:t>
            </a:r>
            <a:r>
              <a:rPr lang="en-US" sz="4600" dirty="0" smtClean="0"/>
              <a:t>2017-2018 </a:t>
            </a:r>
            <a:r>
              <a:rPr lang="en-US" sz="4600" dirty="0"/>
              <a:t>and </a:t>
            </a:r>
            <a:endParaRPr lang="en-US" sz="4600" dirty="0" smtClean="0"/>
          </a:p>
          <a:p>
            <a:pPr marL="347472" lvl="1" indent="0">
              <a:lnSpc>
                <a:spcPct val="120000"/>
              </a:lnSpc>
              <a:buNone/>
            </a:pPr>
            <a:r>
              <a:rPr lang="en-US" sz="4600" dirty="0"/>
              <a:t> </a:t>
            </a:r>
            <a:r>
              <a:rPr lang="en-US" sz="4600" dirty="0" smtClean="0"/>
              <a:t>Fall </a:t>
            </a:r>
            <a:r>
              <a:rPr lang="en-US" sz="4600" dirty="0"/>
              <a:t>by using </a:t>
            </a:r>
            <a:r>
              <a:rPr lang="en-US" sz="4600" dirty="0" smtClean="0"/>
              <a:t>2018-2019</a:t>
            </a:r>
          </a:p>
          <a:p>
            <a:pPr lvl="1">
              <a:lnSpc>
                <a:spcPct val="120000"/>
              </a:lnSpc>
            </a:pPr>
            <a:r>
              <a:rPr lang="en-US" sz="4600" dirty="0" smtClean="0"/>
              <a:t>add your favorites!</a:t>
            </a:r>
          </a:p>
          <a:p>
            <a:pPr>
              <a:lnSpc>
                <a:spcPct val="120000"/>
              </a:lnSpc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745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 of Law Website -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100" dirty="0" smtClean="0"/>
              <a:t>Registration Window opens </a:t>
            </a:r>
            <a:r>
              <a:rPr lang="en-US" sz="5100" b="1" dirty="0" smtClean="0"/>
              <a:t>4/5 </a:t>
            </a:r>
            <a:r>
              <a:rPr lang="en-US" sz="5100" b="1" dirty="0" smtClean="0"/>
              <a:t>or </a:t>
            </a:r>
            <a:r>
              <a:rPr lang="en-US" sz="5100" b="1" dirty="0" smtClean="0"/>
              <a:t>4/6 </a:t>
            </a:r>
            <a:r>
              <a:rPr lang="en-US" sz="5100" dirty="0" smtClean="0"/>
              <a:t>@</a:t>
            </a:r>
            <a:r>
              <a:rPr lang="en-US" sz="5100" b="1" dirty="0" smtClean="0"/>
              <a:t> 12:00 pm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100% completion of Teacher Evaluations makes the difference in future registrations!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181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 of Law Website -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504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Add/Drop Dates – Fall/Spring</a:t>
            </a:r>
          </a:p>
          <a:p>
            <a:endParaRPr lang="en-US" sz="3600" dirty="0" smtClean="0"/>
          </a:p>
          <a:p>
            <a:pPr lvl="1">
              <a:lnSpc>
                <a:spcPct val="110000"/>
              </a:lnSpc>
            </a:pPr>
            <a:r>
              <a:rPr lang="en-US" sz="3200" dirty="0" smtClean="0"/>
              <a:t>Self-Service through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class day</a:t>
            </a:r>
          </a:p>
          <a:p>
            <a:pPr lvl="1">
              <a:lnSpc>
                <a:spcPct val="110000"/>
              </a:lnSpc>
            </a:pPr>
            <a:r>
              <a:rPr lang="en-US" sz="3200" dirty="0" smtClean="0"/>
              <a:t>Instructor Permission Required through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class day </a:t>
            </a:r>
            <a:r>
              <a:rPr lang="en-US" sz="3200" b="1" dirty="0">
                <a:solidFill>
                  <a:schemeClr val="accent1"/>
                </a:solidFill>
              </a:rPr>
              <a:t>(E-MAIL</a:t>
            </a:r>
            <a:r>
              <a:rPr lang="en-US" sz="3200" b="1" dirty="0" smtClean="0">
                <a:solidFill>
                  <a:schemeClr val="accent1"/>
                </a:solidFill>
              </a:rPr>
              <a:t>!)</a:t>
            </a:r>
            <a:endParaRPr lang="en-US" sz="3200" dirty="0" smtClean="0"/>
          </a:p>
          <a:p>
            <a:pPr lvl="1">
              <a:lnSpc>
                <a:spcPct val="110000"/>
              </a:lnSpc>
            </a:pPr>
            <a:r>
              <a:rPr lang="en-US" sz="3200" dirty="0" smtClean="0"/>
              <a:t>Permission Required from Associate Dean after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class day </a:t>
            </a:r>
          </a:p>
          <a:p>
            <a:pPr marL="347472" lvl="1" indent="0">
              <a:lnSpc>
                <a:spcPct val="110000"/>
              </a:lnSpc>
              <a:buNone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 (</a:t>
            </a:r>
            <a:r>
              <a:rPr lang="en-US" sz="3200" b="1" dirty="0">
                <a:solidFill>
                  <a:schemeClr val="accent1"/>
                </a:solidFill>
              </a:rPr>
              <a:t>E-MAIL!)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9486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 of Law Website -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Add/Drop Dates – Summer and Intersessions</a:t>
            </a:r>
          </a:p>
          <a:p>
            <a:endParaRPr lang="en-US" sz="3600" dirty="0" smtClean="0"/>
          </a:p>
          <a:p>
            <a:pPr lvl="1">
              <a:lnSpc>
                <a:spcPct val="110000"/>
              </a:lnSpc>
            </a:pPr>
            <a:r>
              <a:rPr lang="en-US" sz="3200" dirty="0" smtClean="0"/>
              <a:t>See Academic Calendar on Law School Registrar website.</a:t>
            </a:r>
          </a:p>
        </p:txBody>
      </p:sp>
    </p:spTree>
    <p:extLst>
      <p:ext uri="{BB962C8B-B14F-4D97-AF65-F5344CB8AC3E}">
        <p14:creationId xmlns:p14="http://schemas.microsoft.com/office/powerpoint/2010/main" val="225867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 of Law Website - Schedule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5816"/>
            <a:ext cx="7782260" cy="4731984"/>
          </a:xfrm>
        </p:spPr>
      </p:pic>
      <p:sp>
        <p:nvSpPr>
          <p:cNvPr id="7" name="Oval 6"/>
          <p:cNvSpPr/>
          <p:nvPr/>
        </p:nvSpPr>
        <p:spPr>
          <a:xfrm>
            <a:off x="381000" y="381000"/>
            <a:ext cx="2743200" cy="1828800"/>
          </a:xfrm>
          <a:prstGeom prst="ellipse">
            <a:avLst/>
          </a:prstGeom>
          <a:noFill/>
          <a:ln w="63500" cmpd="thinThick"/>
          <a:effectLst>
            <a:glow rad="165100">
              <a:schemeClr val="accent1">
                <a:lumMod val="75000"/>
                <a:alpha val="41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4713478" y="2819400"/>
            <a:ext cx="3810000" cy="1828800"/>
          </a:xfrm>
          <a:prstGeom prst="cloud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Note: Full Year Schedule Coming Soon!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556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 of Law Website -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sz="3900" dirty="0" smtClean="0"/>
              <a:t>Class Schedule Details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" y="1217675"/>
            <a:ext cx="8073044" cy="43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Waitlists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Set at 10% of Class Capacity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Exceptions:</a:t>
            </a:r>
          </a:p>
          <a:p>
            <a:pPr lvl="2"/>
            <a:r>
              <a:rPr lang="en-US" sz="3200" dirty="0" smtClean="0"/>
              <a:t>Skills and Writing Courses set at 50%</a:t>
            </a:r>
          </a:p>
          <a:p>
            <a:pPr lvl="2"/>
            <a:r>
              <a:rPr lang="en-US" sz="3200" dirty="0" smtClean="0"/>
              <a:t>No student self-registration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8374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848</TotalTime>
  <Words>435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Verdana</vt:lpstr>
      <vt:lpstr>Wingdings 2</vt:lpstr>
      <vt:lpstr>Aspect</vt:lpstr>
      <vt:lpstr>Preassignment for Summer and Fall 2018</vt:lpstr>
      <vt:lpstr>School of Law Website - Students</vt:lpstr>
      <vt:lpstr>School of Law Website - Schedule</vt:lpstr>
      <vt:lpstr>School of Law Website - Schedule</vt:lpstr>
      <vt:lpstr>School of Law Website - Schedule</vt:lpstr>
      <vt:lpstr>School of Law Website - Schedule</vt:lpstr>
      <vt:lpstr>School of Law Website - Schedule</vt:lpstr>
      <vt:lpstr>School of Law Website - Schedule</vt:lpstr>
      <vt:lpstr>Schedule</vt:lpstr>
      <vt:lpstr>myOleMiss</vt:lpstr>
      <vt:lpstr>myOleMiss - Registration</vt:lpstr>
      <vt:lpstr>myOleMiss - Registration</vt:lpstr>
      <vt:lpstr>myOleMiss - Registration</vt:lpstr>
      <vt:lpstr>myOleMiss - Registration</vt:lpstr>
      <vt:lpstr>Registration – by Law Registrar</vt:lpstr>
      <vt:lpstr>myOleMiss – Contact Information</vt:lpstr>
      <vt:lpstr>myOleMiss - Contact Information</vt:lpstr>
      <vt:lpstr>Law School Required Questions</vt:lpstr>
      <vt:lpstr>Other things…</vt:lpstr>
      <vt:lpstr>Graduation Process</vt:lpstr>
      <vt:lpstr>Include in E-mails to Law Registrar</vt:lpstr>
      <vt:lpstr>Law Registrar 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J. Upton</dc:creator>
  <cp:lastModifiedBy>Eddie Upton</cp:lastModifiedBy>
  <cp:revision>84</cp:revision>
  <cp:lastPrinted>2013-03-13T20:22:17Z</cp:lastPrinted>
  <dcterms:created xsi:type="dcterms:W3CDTF">2013-03-12T16:49:46Z</dcterms:created>
  <dcterms:modified xsi:type="dcterms:W3CDTF">2018-03-13T16:11:00Z</dcterms:modified>
</cp:coreProperties>
</file>