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86" r:id="rId2"/>
    <p:sldId id="291" r:id="rId3"/>
    <p:sldId id="289" r:id="rId4"/>
    <p:sldId id="266" r:id="rId5"/>
    <p:sldId id="308" r:id="rId6"/>
    <p:sldId id="294" r:id="rId7"/>
    <p:sldId id="304" r:id="rId8"/>
    <p:sldId id="307" r:id="rId9"/>
    <p:sldId id="279" r:id="rId10"/>
    <p:sldId id="280" r:id="rId11"/>
    <p:sldId id="288" r:id="rId12"/>
    <p:sldId id="295" r:id="rId13"/>
    <p:sldId id="297" r:id="rId14"/>
    <p:sldId id="301" r:id="rId15"/>
    <p:sldId id="305" r:id="rId16"/>
    <p:sldId id="300" r:id="rId17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9"/>
    <p:restoredTop sz="94683"/>
  </p:normalViewPr>
  <p:slideViewPr>
    <p:cSldViewPr>
      <p:cViewPr varScale="1">
        <p:scale>
          <a:sx n="147" d="100"/>
          <a:sy n="147" d="100"/>
        </p:scale>
        <p:origin x="17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46BE1CF-69E8-40E1-7469-1D21B0F1DD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E585C09-5E76-9BE6-C146-EAFCB9AFD82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846D10A0-D891-43CC-C508-7C323BE975D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F18A7B81-71B0-5DF7-1CAB-4091B98B23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18F22CC-4E45-654C-8639-6D71DECD6A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20AC583-F068-863A-D3DB-48CDF36AAB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4D7A37B-3B1F-0B88-B3A9-D091D51169E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C8A23DF1-FB7C-76EC-8A83-29BED2E8EDE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33475" y="687388"/>
            <a:ext cx="4591050" cy="3443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E4983E64-EF9C-6DE0-2AFC-DCDE8A78B3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64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F6AEFC1A-FFCB-E54A-FC89-3DC3859420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7A4E007D-7349-D4A0-8642-F9E07B974D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7DA6C9D-58D0-7542-A325-48BCEC360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D1D9887D-1CCA-ED6C-95A4-ED2E2A640A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BE3367BB-8578-6C40-A258-4046B9C592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57D34B17-1E5B-025D-139D-9EAF688AE8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B2BC73C-A318-6449-89D8-E49F79DF1900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FA9903E7-24F3-4DD2-9B14-0FAD94CA8D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6752D262-DA3E-9F02-D5D9-A8E7FF17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14E01BCF-7FA9-0AB5-7891-8ABE1345A6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7DFFF72-722E-314D-AD6B-9258D4916BC0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66F73BEC-44C3-6342-02FD-962C1E8371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6D2DEDBC-FD57-EDA4-C16B-0813032B6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B0CCC74C-FEDB-8C8B-F25A-C630DFDF8F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F8F0E3C-9804-E640-98E6-5D59FE78EBB1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11EAEB2C-4E7A-7AB7-6179-FB56AA0C06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F8EF23DB-838D-436C-81F1-DA783BFD0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A16F18FD-0DD0-0936-89C2-300296F382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D88399F-013D-D54C-BC87-ABCB4BD8883E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>
            <a:extLst>
              <a:ext uri="{FF2B5EF4-FFF2-40B4-BE49-F238E27FC236}">
                <a16:creationId xmlns:a16="http://schemas.microsoft.com/office/drawing/2014/main" id="{AEFC406D-0E62-6940-6F17-66BE731956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>
            <a:extLst>
              <a:ext uri="{FF2B5EF4-FFF2-40B4-BE49-F238E27FC236}">
                <a16:creationId xmlns:a16="http://schemas.microsoft.com/office/drawing/2014/main" id="{FB45402C-4429-B262-B1AD-B6A2161B9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4AEEF395-5DA7-7E03-AA29-F803C01EC6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E51042A-F1B3-654A-8B31-92DCD9E0EABD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id="{92D83D7B-D6C5-E075-CE16-7044EE0386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id="{F2E894D6-A377-46A0-8C7D-D6E56BCD5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3E780B3F-9D80-AD73-34F8-B2D635C3D4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876783A-1AF1-324C-AA13-E79E19D54CFE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FCA645CB-E908-89D8-2B3A-B81B72B4FE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184934BF-1AEB-2212-51AA-E733F678A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2DD34FD9-4889-ED7D-35E4-093DED05A3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4F8B790-CC9C-8142-819B-77D2E4FE826D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1E5DA673-B729-C1F4-D5CA-27C222E5EF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10F80C2B-6FFD-1230-260D-5B5D1FFDC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20CCD447-0B2A-1FA8-DDB2-819564EE3A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738CB02-889B-6745-9B0B-05E6FD245AC5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D5B9F8-C845-DFE0-EE0B-CBB90F65A28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FE6F7B73-C76C-E1F9-6EB8-7DA5A18110D3}"/>
              </a:ext>
            </a:extLst>
          </p:cNvPr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D9B1A1-DF93-D1B4-BF1B-FE823C88AE6B}"/>
              </a:ext>
            </a:extLst>
          </p:cNvPr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C57B73-0266-ED07-5B3A-6DD8A0647AA6}"/>
              </a:ext>
            </a:extLst>
          </p:cNvPr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C435BD-F95E-E069-E877-22B21361B2A1}"/>
              </a:ext>
            </a:extLst>
          </p:cNvPr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7259AB-9A79-BC56-1504-BA40632C710D}"/>
              </a:ext>
            </a:extLst>
          </p:cNvPr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8A8D67-31AA-9D82-BD5A-882E61479587}"/>
              </a:ext>
            </a:extLst>
          </p:cNvPr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BA1EE8-8E16-DEAA-55DF-9A9BC9443794}"/>
              </a:ext>
            </a:extLst>
          </p:cNvPr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1192291-92C3-D09C-0F73-AD1765D9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B90D993-8A4E-CE38-7DAB-21AFFAB6B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3737182-421F-954D-976D-AC1C4CDA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rgbClr val="47534C"/>
                </a:solidFill>
              </a:defRPr>
            </a:lvl1pPr>
          </a:lstStyle>
          <a:p>
            <a:pPr>
              <a:defRPr/>
            </a:pPr>
            <a:fld id="{E6E46A93-4BEA-C94C-B996-05A2B1798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6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E9824-92CE-BACA-9B3F-EEB438AB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1975C-ACA8-22D3-A7BC-0C966F5B2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306E7-438A-F875-01B4-577489A8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52BBE-97A7-4F4F-B852-9DCF86CF1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528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B63EFC8-A62C-362F-D7AF-C1721857F0E3}"/>
              </a:ext>
            </a:extLst>
          </p:cNvPr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50ECB5-1B67-0F5F-4573-6A17DE000D9F}"/>
              </a:ext>
            </a:extLst>
          </p:cNvPr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F2CCC5F-3E23-4503-66FB-218757F9D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9061EC3-E65C-D744-56AF-3EBB471BD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4602FB2-FC0F-4D75-3F08-D7254D2E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127592-8260-2941-8394-0E3B357CAB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B3F03-E56D-E5F3-FC89-EEBF7253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C6FC5-B572-6D39-CF4F-9178EA8F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72190-2473-A541-59D0-340DA18A0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BE1CE-CE2F-2F4A-9397-35773CAD1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52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560374-1D77-5CA1-6664-CF2E02F5F8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886B5156-C0AA-59B0-4A61-F2F0208EB0B5}"/>
              </a:ext>
            </a:extLst>
          </p:cNvPr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FD132E-538A-8A3F-41B0-D3DCCE85A419}"/>
              </a:ext>
            </a:extLst>
          </p:cNvPr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E86F63-E837-D8F3-F54A-CB814CABC0EA}"/>
              </a:ext>
            </a:extLst>
          </p:cNvPr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FAD429-1FE5-F2C8-AA35-3FBCE51929B6}"/>
              </a:ext>
            </a:extLst>
          </p:cNvPr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229D66-4B08-0D51-AE21-44E60E385C39}"/>
              </a:ext>
            </a:extLst>
          </p:cNvPr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E2A0E91-4FA1-62F1-7B1A-EE5F6F78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47CB519-9430-03AD-7AE9-8233C620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0A33259-09FE-CF97-DDA0-578A3D7D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A57C88-0DA8-664F-B1AD-8037869D4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28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F4F17D-FDAC-1870-A82A-6888EDB9F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20B76-BB6D-A609-49D1-DB4427E0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F39BA1-7D9B-BDAB-D184-325FA15D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7B8D-10CE-6040-A0B8-CDDBEFA4E8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154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C98E9C5-2389-4AA9-C103-5818487C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07C2A6-3401-2223-AC9A-27EC52FD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24FCA59-585F-78C9-A9F3-D014953A4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43DB9-602C-DC4D-90AA-B45F86B48B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33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91DDB94-51EF-343A-F44F-10488CE89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A30527-3CE6-C102-D9D5-78F430A43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590474-49AB-B79A-FD88-C800FB31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08BC7-5329-564A-B1F7-DD1F5A9A2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4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2885AD-62DA-FE3E-056F-C48819E507A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2">
            <a:extLst>
              <a:ext uri="{FF2B5EF4-FFF2-40B4-BE49-F238E27FC236}">
                <a16:creationId xmlns:a16="http://schemas.microsoft.com/office/drawing/2014/main" id="{ACC6D9D7-BD3B-8BB4-9925-363F1588EB52}"/>
              </a:ext>
            </a:extLst>
          </p:cNvPr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5D195B34-90D7-9844-7A6F-C8702379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FF80704-71DE-FC2C-8655-8839DFFBB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930F880-940F-1177-F586-EF87182C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BFC40F-5BCF-C64C-A7B4-767C309EFC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80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3EE22C-24A2-FD0D-EB64-4F3466F71D8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>
            <a:extLst>
              <a:ext uri="{FF2B5EF4-FFF2-40B4-BE49-F238E27FC236}">
                <a16:creationId xmlns:a16="http://schemas.microsoft.com/office/drawing/2014/main" id="{0BA95466-488A-F55D-5C74-E966EE5BD146}"/>
              </a:ext>
            </a:extLst>
          </p:cNvPr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5441CD-E9F9-37CB-351D-6547597464DC}"/>
              </a:ext>
            </a:extLst>
          </p:cNvPr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75BB29-89AF-ED00-F9B8-7197F3D24F38}"/>
              </a:ext>
            </a:extLst>
          </p:cNvPr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671BCC73-E919-1950-3D04-34225663E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6DEE3FD0-10FF-2A66-7348-C77617EB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E56D062B-291C-3C09-CF71-0DEC18C64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96F786-897A-E140-972D-50B6DCA6E0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60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1858118-703D-C1C3-2FEF-7E13D4837EA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>
            <a:extLst>
              <a:ext uri="{FF2B5EF4-FFF2-40B4-BE49-F238E27FC236}">
                <a16:creationId xmlns:a16="http://schemas.microsoft.com/office/drawing/2014/main" id="{F2BD1A2B-7245-518F-4F81-B0A48F277442}"/>
              </a:ext>
            </a:extLst>
          </p:cNvPr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016350-44EC-2E48-777C-B51DDA45F5B3}"/>
              </a:ext>
            </a:extLst>
          </p:cNvPr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1E821C-8570-6B12-8FE9-115578C363B3}"/>
              </a:ext>
            </a:extLst>
          </p:cNvPr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359147-FBB1-8A1A-7C05-D772453B97C7}"/>
              </a:ext>
            </a:extLst>
          </p:cNvPr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D7E6266-3FC8-A1DD-4E4A-97408DB965D3}"/>
              </a:ext>
            </a:extLst>
          </p:cNvPr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AFE0A8D1-81D5-22AF-BFB6-705864B9F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AFB8BCE3-40AF-23E5-7B31-54BD798817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B58268-973E-EE41-BEC0-490C40EF9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CE406979-661A-19C3-3584-F1856E4B2BA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4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7BE493B-9B4F-F139-10C9-5C2D5607647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ounded Rectangle 6">
            <a:extLst>
              <a:ext uri="{FF2B5EF4-FFF2-40B4-BE49-F238E27FC236}">
                <a16:creationId xmlns:a16="http://schemas.microsoft.com/office/drawing/2014/main" id="{99C5EE13-61EC-507B-3C67-37264064351B}"/>
              </a:ext>
            </a:extLst>
          </p:cNvPr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E170F0A9-02C6-9F0A-D8A8-5F936982DD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C97AC-52D2-3899-7032-D0B3DC4B5A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D18A9-66A5-CEBF-77B6-3AAECC97B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ED49D-4E0A-4531-B8CB-901D1F7F7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9A4BC1-603D-FB4D-819D-675DE924D5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652C5E-12D9-D921-7CD5-B21896006EF6}"/>
              </a:ext>
            </a:extLst>
          </p:cNvPr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C2555D-71D6-01D3-2E9D-1A02918C098A}"/>
              </a:ext>
            </a:extLst>
          </p:cNvPr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A7E641-6028-3006-F70C-0595A4CE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0" r:id="rId2"/>
    <p:sldLayoutId id="2147483906" r:id="rId3"/>
    <p:sldLayoutId id="2147483901" r:id="rId4"/>
    <p:sldLayoutId id="2147483902" r:id="rId5"/>
    <p:sldLayoutId id="2147483903" r:id="rId6"/>
    <p:sldLayoutId id="2147483907" r:id="rId7"/>
    <p:sldLayoutId id="2147483908" r:id="rId8"/>
    <p:sldLayoutId id="2147483909" r:id="rId9"/>
    <p:sldLayoutId id="2147483904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charset="0"/>
          <a:ea typeface="ＭＳ Ｐゴシック" charset="0"/>
          <a:cs typeface="ＭＳ Ｐゴシック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>
            <a:extLst>
              <a:ext uri="{FF2B5EF4-FFF2-40B4-BE49-F238E27FC236}">
                <a16:creationId xmlns:a16="http://schemas.microsoft.com/office/drawing/2014/main" id="{08C82361-C206-DDB1-6ECF-BF2F528FE8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Ben Cooper, Associate Dean</a:t>
            </a:r>
          </a:p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FF875E84-30B8-F839-3595-30C5A67BB1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Course Selection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2023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5363" name="Audio 2">
            <a:hlinkClick r:id="" action="ppaction://media"/>
            <a:extLst>
              <a:ext uri="{FF2B5EF4-FFF2-40B4-BE49-F238E27FC236}">
                <a16:creationId xmlns:a16="http://schemas.microsoft.com/office/drawing/2014/main" id="{C8C2AF6D-94A6-1B01-6C54-DF4CB85D4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674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2765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014835FC-DCE1-E166-7BF9-AB911DFB5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ＭＳ Ｐゴシック" charset="0"/>
                <a:cs typeface="ＭＳ Ｐゴシック" charset="0"/>
              </a:rPr>
              <a:t>Logistics</a:t>
            </a:r>
          </a:p>
        </p:txBody>
      </p:sp>
      <p:sp>
        <p:nvSpPr>
          <p:cNvPr id="31746" name="Rectangle 4">
            <a:extLst>
              <a:ext uri="{FF2B5EF4-FFF2-40B4-BE49-F238E27FC236}">
                <a16:creationId xmlns:a16="http://schemas.microsoft.com/office/drawing/2014/main" id="{3B893076-97A4-3240-B8DA-E3E9E5D96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828800"/>
            <a:ext cx="3733800" cy="48006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000"/>
              <a:t> Course and Exam Schedule</a:t>
            </a:r>
          </a:p>
          <a:p>
            <a:pPr>
              <a:buFontTx/>
              <a:buChar char="•"/>
            </a:pPr>
            <a:endParaRPr lang="en-US" altLang="en-US" sz="2000"/>
          </a:p>
          <a:p>
            <a:pPr>
              <a:buFontTx/>
              <a:buChar char="•"/>
            </a:pPr>
            <a:r>
              <a:rPr lang="en-US" altLang="en-US" sz="2000"/>
              <a:t> Prerequisites</a:t>
            </a:r>
            <a:br>
              <a:rPr lang="en-US" altLang="en-US" sz="2000"/>
            </a:br>
            <a:endParaRPr lang="en-US" altLang="en-US" sz="2000"/>
          </a:p>
          <a:p>
            <a:pPr>
              <a:buFontTx/>
              <a:buChar char="•"/>
            </a:pPr>
            <a:r>
              <a:rPr lang="en-US" altLang="en-US" sz="2000"/>
              <a:t> Sequencing</a:t>
            </a:r>
            <a:br>
              <a:rPr lang="en-US" altLang="en-US" sz="2000"/>
            </a:br>
            <a:endParaRPr lang="en-US" altLang="en-US" sz="2000"/>
          </a:p>
          <a:p>
            <a:pPr>
              <a:buFontTx/>
              <a:buChar char="•"/>
            </a:pPr>
            <a:r>
              <a:rPr lang="en-US" altLang="en-US" sz="2000"/>
              <a:t> Frequency</a:t>
            </a:r>
            <a:br>
              <a:rPr lang="en-US" altLang="en-US" sz="2000"/>
            </a:br>
            <a:endParaRPr lang="en-US" altLang="en-US" sz="2000"/>
          </a:p>
          <a:p>
            <a:pPr>
              <a:buFontTx/>
              <a:buChar char="•"/>
            </a:pPr>
            <a:r>
              <a:rPr lang="en-US" altLang="en-US" sz="2000"/>
              <a:t> Summer Study</a:t>
            </a:r>
          </a:p>
          <a:p>
            <a:endParaRPr lang="en-US" altLang="en-US" sz="2000"/>
          </a:p>
          <a:p>
            <a:pPr>
              <a:buFontTx/>
              <a:buChar char="•"/>
            </a:pPr>
            <a:r>
              <a:rPr lang="en-US" altLang="en-US" sz="2000"/>
              <a:t> Class Size</a:t>
            </a:r>
          </a:p>
          <a:p>
            <a:pPr>
              <a:buFontTx/>
              <a:buChar char="•"/>
            </a:pPr>
            <a:endParaRPr lang="en-US" altLang="en-US" sz="2000"/>
          </a:p>
          <a:p>
            <a:pPr>
              <a:buFontTx/>
              <a:buChar char="•"/>
            </a:pPr>
            <a:r>
              <a:rPr lang="en-US" altLang="en-US" sz="2000"/>
              <a:t> Method of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CD7BB09-F5FC-9CA2-878A-AFA15C57F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  <a:latin typeface="Tahoma" charset="0"/>
                <a:ea typeface="ＭＳ Ｐゴシック" charset="0"/>
                <a:cs typeface="ＭＳ Ｐゴシック" charset="0"/>
              </a:rPr>
              <a:t>Clinical and Externship</a:t>
            </a:r>
            <a:br>
              <a:rPr lang="en-US">
                <a:solidFill>
                  <a:schemeClr val="accent1">
                    <a:lumMod val="75000"/>
                  </a:schemeClr>
                </a:solidFill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>
                <a:solidFill>
                  <a:schemeClr val="accent1">
                    <a:lumMod val="75000"/>
                  </a:schemeClr>
                </a:solidFill>
                <a:latin typeface="Tahoma" charset="0"/>
                <a:ea typeface="ＭＳ Ｐゴシック" charset="0"/>
                <a:cs typeface="ＭＳ Ｐゴシック" charset="0"/>
              </a:rPr>
              <a:t>Opportunities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EBD02019-5931-8FD9-150E-56FC3BFD1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133600"/>
            <a:ext cx="4191000" cy="411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000"/>
              <a:t> Child Advocacy Clinic</a:t>
            </a:r>
          </a:p>
          <a:p>
            <a:pPr>
              <a:buFontTx/>
              <a:buChar char="•"/>
            </a:pPr>
            <a:r>
              <a:rPr lang="en-US" altLang="en-US" sz="2000"/>
              <a:t> Transactional Clinic</a:t>
            </a:r>
          </a:p>
          <a:p>
            <a:pPr>
              <a:buFontTx/>
              <a:buChar char="•"/>
            </a:pPr>
            <a:r>
              <a:rPr lang="en-US" altLang="en-US" sz="2000"/>
              <a:t> Innocence Project</a:t>
            </a:r>
          </a:p>
          <a:p>
            <a:pPr>
              <a:buFontTx/>
              <a:buChar char="•"/>
            </a:pPr>
            <a:r>
              <a:rPr lang="en-US" altLang="en-US" sz="2000"/>
              <a:t> Housing Clinic</a:t>
            </a:r>
          </a:p>
          <a:p>
            <a:pPr>
              <a:buFontTx/>
              <a:buChar char="•"/>
            </a:pPr>
            <a:r>
              <a:rPr lang="en-US" altLang="en-US" sz="2000"/>
              <a:t> MacArthur Justice Clinic</a:t>
            </a:r>
          </a:p>
          <a:p>
            <a:pPr>
              <a:buFontTx/>
              <a:buChar char="•"/>
            </a:pPr>
            <a:r>
              <a:rPr lang="en-US" altLang="en-US" sz="2000"/>
              <a:t> Clinical Externship</a:t>
            </a:r>
          </a:p>
          <a:p>
            <a:pPr>
              <a:buFontTx/>
              <a:buChar char="•"/>
            </a:pPr>
            <a:r>
              <a:rPr lang="en-US" altLang="en-US" sz="2000"/>
              <a:t> Pro Bono Initiative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56B18-E0A7-435A-D4DC-99ACC5E45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Concentrations	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E660D893-10B1-D616-7028-CD5B7E5E1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en-US" altLang="en-US"/>
          </a:p>
          <a:p>
            <a:pPr marL="0" indent="0" eaLnBrk="1" hangingPunct="1"/>
            <a:r>
              <a:rPr lang="en-US" altLang="en-US"/>
              <a:t>Criminal Law</a:t>
            </a:r>
          </a:p>
          <a:p>
            <a:pPr marL="0" indent="0" eaLnBrk="1" hangingPunct="1"/>
            <a:r>
              <a:rPr lang="en-US" altLang="en-US"/>
              <a:t>Space and Aviation Law</a:t>
            </a:r>
          </a:p>
          <a:p>
            <a:pPr marL="0" indent="0" eaLnBrk="1" hangingPunct="1"/>
            <a:r>
              <a:rPr lang="en-US" altLang="en-US"/>
              <a:t>Business Law</a:t>
            </a:r>
          </a:p>
          <a:p>
            <a:pPr marL="0" indent="0" eaLnBrk="1" hangingPunct="1"/>
            <a:r>
              <a:rPr lang="en-US" altLang="en-US"/>
              <a:t>Sports and Entertainment Law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C07E1-A408-BBFF-8222-A11812A7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Co-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Curriculars</a:t>
            </a:r>
            <a:endParaRPr lang="en-US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A6DAA-CBDC-74AE-F883-EBE0CEFA3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Journals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Mississippi Law Journal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Space Law Journal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Sports Law Review</a:t>
            </a:r>
          </a:p>
          <a:p>
            <a:pPr marL="41148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Advocacy Programs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Moot Court Board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Negotiation Board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Trial Advocacy Board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  <a:p>
            <a:pPr marL="343217" eaLnBrk="1" fontAlgn="auto" hangingPunct="1">
              <a:spcAft>
                <a:spcPts val="0"/>
              </a:spcAft>
              <a:defRPr/>
            </a:pPr>
            <a:r>
              <a:rPr lang="en-US" b="1" u="sng" dirty="0">
                <a:ea typeface="+mn-ea"/>
                <a:cs typeface="+mn-cs"/>
              </a:rPr>
              <a:t>Earn maximum 1 credit/semester </a:t>
            </a:r>
            <a:r>
              <a:rPr lang="en-US" dirty="0">
                <a:ea typeface="+mn-ea"/>
                <a:cs typeface="+mn-cs"/>
              </a:rPr>
              <a:t>and only if you want the credit.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Note again: you have to pay extra if you take more than 15 hours!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2276B-956A-C465-DF3B-A7A7074EC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Summer classes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53FB8241-FB73-D59C-DD15-FE77E36DA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May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No Law classes offered, but you may take graduate-level (500 and above), law-related classes in other departments.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Full Summer Online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Criminal Procedure 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Wills and Estates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Problem Solving in Space Law (writing)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Law and Film (writing)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Interviewing and Counseling (skills)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anose="020B0600070205080204" pitchFamily="34" charset="-128"/>
              </a:rPr>
              <a:t>Advanced Legal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C21C-CBE1-9FB1-3F2D-C17AF4DE3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Additional Summer options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BA3B4-B74F-8CB6-834F-D4859A9C4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Intermediate Legal Research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+mn-cs"/>
              </a:rPr>
              <a:t>1 credit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+mn-cs"/>
              </a:rPr>
              <a:t>Primarily for Non-Residents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+mn-cs"/>
              </a:rPr>
              <a:t>NOTE again: non-residents must take steps to become residents if they want to pay in-state tuition!</a:t>
            </a:r>
          </a:p>
          <a:p>
            <a:pPr lvl="3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+mn-cs"/>
              </a:rPr>
              <a:t>Stay physically in the state all summer OR</a:t>
            </a:r>
          </a:p>
          <a:p>
            <a:pPr lvl="3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+mn-cs"/>
              </a:rPr>
              <a:t>Take a class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ＭＳ Ｐゴシック" charset="0"/>
              <a:cs typeface="+mn-cs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Clinical Externships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7D906-2763-7DF0-F577-99F291832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Other Notes About The Schedule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2A2E1A99-BC75-6FB3-7BBA-46DEDD150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Important Classes Offered Every Semester:</a:t>
            </a:r>
          </a:p>
          <a:p>
            <a:pPr marL="411163" lvl="1" indent="0" eaLnBrk="1" hangingPunct="1">
              <a:defRPr/>
            </a:pPr>
            <a:r>
              <a:rPr lang="en-US" altLang="en-US" dirty="0"/>
              <a:t>Legal Profession</a:t>
            </a:r>
          </a:p>
          <a:p>
            <a:pPr marL="411163" lvl="1" indent="0" eaLnBrk="1" hangingPunct="1">
              <a:defRPr/>
            </a:pPr>
            <a:r>
              <a:rPr lang="en-US" altLang="en-US" dirty="0"/>
              <a:t>Evidence</a:t>
            </a:r>
          </a:p>
          <a:p>
            <a:pPr marL="411163" lvl="1" indent="0" eaLnBrk="1" hangingPunct="1">
              <a:defRPr/>
            </a:pPr>
            <a:r>
              <a:rPr lang="en-US" altLang="en-US" dirty="0"/>
              <a:t>Constitutional Law II</a:t>
            </a:r>
          </a:p>
          <a:p>
            <a:pPr marL="411163" lvl="1" indent="0" eaLnBrk="1" hangingPunct="1">
              <a:defRPr/>
            </a:pPr>
            <a:r>
              <a:rPr lang="en-US" altLang="en-US" dirty="0"/>
              <a:t>Corporations (now Business Associations)</a:t>
            </a:r>
          </a:p>
          <a:p>
            <a:pPr marL="411163" lvl="1" indent="0" eaLnBrk="1" hangingPunct="1">
              <a:defRPr/>
            </a:pPr>
            <a:r>
              <a:rPr lang="en-US" altLang="en-US" dirty="0"/>
              <a:t>Criminal Procedure I</a:t>
            </a:r>
          </a:p>
          <a:p>
            <a:pPr marL="114300" indent="0" eaLnBrk="1" hangingPunct="1">
              <a:defRPr/>
            </a:pPr>
            <a:r>
              <a:rPr lang="en-US" altLang="en-US" dirty="0"/>
              <a:t>Important Classes That Meet Only Once/Year</a:t>
            </a:r>
          </a:p>
          <a:p>
            <a:pPr marL="411163" lvl="1" indent="0" eaLnBrk="1" hangingPunct="1">
              <a:defRPr/>
            </a:pPr>
            <a:r>
              <a:rPr lang="en-US" altLang="en-US" dirty="0"/>
              <a:t>Income Taxation of Individuals – Fall</a:t>
            </a:r>
          </a:p>
          <a:p>
            <a:pPr marL="411163" lvl="1" indent="0" eaLnBrk="1" hangingPunct="1">
              <a:defRPr/>
            </a:pPr>
            <a:r>
              <a:rPr lang="en-US" altLang="en-US" dirty="0"/>
              <a:t>Secured Transactions – Fall</a:t>
            </a:r>
          </a:p>
          <a:p>
            <a:pPr marL="411163" lvl="1" indent="0" eaLnBrk="1" hangingPunct="1">
              <a:defRPr/>
            </a:pPr>
            <a:r>
              <a:rPr lang="en-US" altLang="en-US" dirty="0"/>
              <a:t>Advanced Torts – Spring </a:t>
            </a:r>
          </a:p>
          <a:p>
            <a:pPr marL="411163" lvl="1" indent="0" eaLnBrk="1" hangingPunct="1">
              <a:defRPr/>
            </a:pPr>
            <a:r>
              <a:rPr lang="en-US" altLang="en-US" dirty="0"/>
              <a:t>Bankruptcy – Spring </a:t>
            </a:r>
          </a:p>
          <a:p>
            <a:pPr marL="411163" lvl="1" indent="0" eaLnBrk="1" hangingPunct="1">
              <a:defRPr/>
            </a:pPr>
            <a:r>
              <a:rPr lang="en-US" altLang="en-US" dirty="0"/>
              <a:t>Wills and Estates – Fall (and Summer)</a:t>
            </a:r>
          </a:p>
          <a:p>
            <a:pPr marL="411163" lvl="1" indent="0" eaLnBrk="1" hangingPunct="1">
              <a:defRPr/>
            </a:pPr>
            <a:r>
              <a:rPr lang="en-US" altLang="en-US" dirty="0"/>
              <a:t>Family Law – Spring</a:t>
            </a:r>
          </a:p>
          <a:p>
            <a:pPr marL="411163" lvl="1" indent="0" eaLnBrk="1" hangingPunct="1">
              <a:defRPr/>
            </a:pPr>
            <a:endParaRPr lang="en-US" altLang="en-US" dirty="0"/>
          </a:p>
          <a:p>
            <a:pPr marL="411163" lvl="1" indent="0" eaLnBrk="1" hangingPunct="1">
              <a:defRPr/>
            </a:pPr>
            <a:endParaRPr lang="en-US" altLang="en-US" dirty="0"/>
          </a:p>
          <a:p>
            <a:pPr marL="114300" indent="0" eaLnBrk="1" hangingPunct="1">
              <a:defRPr/>
            </a:pPr>
            <a:endParaRPr lang="en-US" altLang="en-US" dirty="0"/>
          </a:p>
          <a:p>
            <a:pPr marL="114300" indent="0"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EC72A3C5-148D-FD4E-1543-75AF82F10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574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600"/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6CD9DB9D-8ECA-577B-C7F5-6C5351AA9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057400"/>
            <a:ext cx="1752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7832532F-3F21-8D77-4BDD-4F42E4FD4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057400"/>
            <a:ext cx="1752600" cy="381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45048010-5674-5130-0953-BE7751650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57400"/>
            <a:ext cx="1752600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7413" name="Rectangle 6">
            <a:extLst>
              <a:ext uri="{FF2B5EF4-FFF2-40B4-BE49-F238E27FC236}">
                <a16:creationId xmlns:a16="http://schemas.microsoft.com/office/drawing/2014/main" id="{0730D61B-6D31-70FB-3240-102235390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8956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 sz="1700"/>
          </a:p>
        </p:txBody>
      </p:sp>
      <p:sp>
        <p:nvSpPr>
          <p:cNvPr id="17414" name="Rectangle 7">
            <a:extLst>
              <a:ext uri="{FF2B5EF4-FFF2-40B4-BE49-F238E27FC236}">
                <a16:creationId xmlns:a16="http://schemas.microsoft.com/office/drawing/2014/main" id="{55D4402E-7521-4030-BA1A-45E91A5F5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895600"/>
            <a:ext cx="1752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7415" name="Rectangle 8">
            <a:extLst>
              <a:ext uri="{FF2B5EF4-FFF2-40B4-BE49-F238E27FC236}">
                <a16:creationId xmlns:a16="http://schemas.microsoft.com/office/drawing/2014/main" id="{650C4F4C-8302-FA95-C49D-30F80F743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895600"/>
            <a:ext cx="1752600" cy="381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16" name="Rectangle 9">
            <a:extLst>
              <a:ext uri="{FF2B5EF4-FFF2-40B4-BE49-F238E27FC236}">
                <a16:creationId xmlns:a16="http://schemas.microsoft.com/office/drawing/2014/main" id="{BFDEC55F-49C8-C1F9-6D8A-2AA0B55D3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895600"/>
            <a:ext cx="1752600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17" name="Rectangle 10">
            <a:extLst>
              <a:ext uri="{FF2B5EF4-FFF2-40B4-BE49-F238E27FC236}">
                <a16:creationId xmlns:a16="http://schemas.microsoft.com/office/drawing/2014/main" id="{5B3F87B2-D0ED-B342-63EA-2660B9AD1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7338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7418" name="Rectangle 11">
            <a:extLst>
              <a:ext uri="{FF2B5EF4-FFF2-40B4-BE49-F238E27FC236}">
                <a16:creationId xmlns:a16="http://schemas.microsoft.com/office/drawing/2014/main" id="{56F3F6EC-3D90-E271-3788-A596D58D3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733800"/>
            <a:ext cx="1752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7419" name="Rectangle 12">
            <a:extLst>
              <a:ext uri="{FF2B5EF4-FFF2-40B4-BE49-F238E27FC236}">
                <a16:creationId xmlns:a16="http://schemas.microsoft.com/office/drawing/2014/main" id="{28985FCA-01FA-09A5-8096-4C9B36566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733800"/>
            <a:ext cx="1752600" cy="381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20" name="Rectangle 13">
            <a:extLst>
              <a:ext uri="{FF2B5EF4-FFF2-40B4-BE49-F238E27FC236}">
                <a16:creationId xmlns:a16="http://schemas.microsoft.com/office/drawing/2014/main" id="{7907C89F-6B64-AF71-7CD4-FBCABFE5E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1752600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21" name="Rectangle 14">
            <a:extLst>
              <a:ext uri="{FF2B5EF4-FFF2-40B4-BE49-F238E27FC236}">
                <a16:creationId xmlns:a16="http://schemas.microsoft.com/office/drawing/2014/main" id="{2FF1444F-FA35-6570-9439-1F9A22B13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958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7422" name="Rectangle 15">
            <a:extLst>
              <a:ext uri="{FF2B5EF4-FFF2-40B4-BE49-F238E27FC236}">
                <a16:creationId xmlns:a16="http://schemas.microsoft.com/office/drawing/2014/main" id="{77BB3570-82BD-556F-DF22-B562AB27A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495800"/>
            <a:ext cx="1752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23" name="Rectangle 16">
            <a:extLst>
              <a:ext uri="{FF2B5EF4-FFF2-40B4-BE49-F238E27FC236}">
                <a16:creationId xmlns:a16="http://schemas.microsoft.com/office/drawing/2014/main" id="{E03C03C0-1E04-E142-98CB-E0922BC3D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495800"/>
            <a:ext cx="1752600" cy="381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24" name="Rectangle 17">
            <a:extLst>
              <a:ext uri="{FF2B5EF4-FFF2-40B4-BE49-F238E27FC236}">
                <a16:creationId xmlns:a16="http://schemas.microsoft.com/office/drawing/2014/main" id="{8155E972-03A4-05CD-DAD3-FCE8E1FA7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495800"/>
            <a:ext cx="1752600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25" name="Rectangle 18">
            <a:extLst>
              <a:ext uri="{FF2B5EF4-FFF2-40B4-BE49-F238E27FC236}">
                <a16:creationId xmlns:a16="http://schemas.microsoft.com/office/drawing/2014/main" id="{3C128FD6-E7C1-3342-A557-27FC84831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2578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7426" name="Rectangle 19">
            <a:extLst>
              <a:ext uri="{FF2B5EF4-FFF2-40B4-BE49-F238E27FC236}">
                <a16:creationId xmlns:a16="http://schemas.microsoft.com/office/drawing/2014/main" id="{D5197A42-BA33-B798-2D35-984294D8D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257800"/>
            <a:ext cx="1752600" cy="3810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27" name="Text Box 20">
            <a:extLst>
              <a:ext uri="{FF2B5EF4-FFF2-40B4-BE49-F238E27FC236}">
                <a16:creationId xmlns:a16="http://schemas.microsoft.com/office/drawing/2014/main" id="{2DE30D87-E595-E21E-7D3B-DEAF8545C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295400"/>
            <a:ext cx="7712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/>
              <a:t>3</a:t>
            </a:r>
            <a:r>
              <a:rPr lang="en-US" altLang="en-US" sz="2400" baseline="30000"/>
              <a:t>rd</a:t>
            </a:r>
            <a:r>
              <a:rPr lang="en-US" altLang="en-US" sz="2400"/>
              <a:t>		     4</a:t>
            </a:r>
            <a:r>
              <a:rPr lang="en-US" altLang="en-US" sz="2400" baseline="30000"/>
              <a:t>th</a:t>
            </a:r>
            <a:r>
              <a:rPr lang="en-US" altLang="en-US" sz="2400"/>
              <a:t>			5</a:t>
            </a:r>
            <a:r>
              <a:rPr lang="en-US" altLang="en-US" sz="2400" baseline="30000"/>
              <a:t>th</a:t>
            </a:r>
            <a:r>
              <a:rPr lang="en-US" altLang="en-US" sz="2400"/>
              <a:t>		    6</a:t>
            </a:r>
            <a:r>
              <a:rPr lang="en-US" altLang="en-US" sz="2400" baseline="30000"/>
              <a:t>th</a:t>
            </a:r>
            <a:endParaRPr lang="en-US" altLang="en-US" sz="2400"/>
          </a:p>
        </p:txBody>
      </p:sp>
      <p:sp>
        <p:nvSpPr>
          <p:cNvPr id="17428" name="Line 21">
            <a:extLst>
              <a:ext uri="{FF2B5EF4-FFF2-40B4-BE49-F238E27FC236}">
                <a16:creationId xmlns:a16="http://schemas.microsoft.com/office/drawing/2014/main" id="{CB1A319B-7ABD-0353-1E95-35754E90799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828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2">
            <a:extLst>
              <a:ext uri="{FF2B5EF4-FFF2-40B4-BE49-F238E27FC236}">
                <a16:creationId xmlns:a16="http://schemas.microsoft.com/office/drawing/2014/main" id="{E8F288BF-F364-D9D2-57B6-D5CF092B73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828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3">
            <a:extLst>
              <a:ext uri="{FF2B5EF4-FFF2-40B4-BE49-F238E27FC236}">
                <a16:creationId xmlns:a16="http://schemas.microsoft.com/office/drawing/2014/main" id="{2310367E-2A0F-6C9E-4DD0-5926DBCF3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828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4">
            <a:extLst>
              <a:ext uri="{FF2B5EF4-FFF2-40B4-BE49-F238E27FC236}">
                <a16:creationId xmlns:a16="http://schemas.microsoft.com/office/drawing/2014/main" id="{073666E7-0CAC-FBE9-EEF0-0A91E3ABB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828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Rectangle 25">
            <a:extLst>
              <a:ext uri="{FF2B5EF4-FFF2-40B4-BE49-F238E27FC236}">
                <a16:creationId xmlns:a16="http://schemas.microsoft.com/office/drawing/2014/main" id="{E281A865-4A40-8C0D-754B-B5ADEB3E2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301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2L &amp; 3L</a:t>
            </a:r>
          </a:p>
        </p:txBody>
      </p:sp>
      <p:sp>
        <p:nvSpPr>
          <p:cNvPr id="17433" name="Rectangle 15">
            <a:extLst>
              <a:ext uri="{FF2B5EF4-FFF2-40B4-BE49-F238E27FC236}">
                <a16:creationId xmlns:a16="http://schemas.microsoft.com/office/drawing/2014/main" id="{0D17D711-683D-51F3-AB7D-07247BBB4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257800"/>
            <a:ext cx="17526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434" name="Rectangle 16">
            <a:extLst>
              <a:ext uri="{FF2B5EF4-FFF2-40B4-BE49-F238E27FC236}">
                <a16:creationId xmlns:a16="http://schemas.microsoft.com/office/drawing/2014/main" id="{84339AC2-8F30-F6F3-9573-9565D7C34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257800"/>
            <a:ext cx="1752600" cy="381000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OPTIONAL</a:t>
            </a:r>
          </a:p>
        </p:txBody>
      </p:sp>
      <p:sp>
        <p:nvSpPr>
          <p:cNvPr id="17435" name="TextBox 1">
            <a:extLst>
              <a:ext uri="{FF2B5EF4-FFF2-40B4-BE49-F238E27FC236}">
                <a16:creationId xmlns:a16="http://schemas.microsoft.com/office/drawing/2014/main" id="{8C6D67BC-FF65-195F-8741-FEA231979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196013"/>
            <a:ext cx="830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***Your regular tuition pays for 15 credits.  Anything more is an overload.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5E7B6440-22DC-8303-AC3F-B37F9853F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cap="none">
                <a:latin typeface="Tahoma" panose="020B0604030504040204" pitchFamily="34" charset="0"/>
              </a:rPr>
              <a:t>On Registrar’s Webpage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4D513790-CC24-480E-BD73-495B098A4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Font typeface="Wingdings" pitchFamily="2" charset="2"/>
              <a:buNone/>
            </a:pPr>
            <a:endParaRPr lang="en-US" altLang="en-US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Course Selection Guide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Information and Best Practices for Course Registration (information from Registrar’s Office)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This PowerPoint Show</a:t>
            </a:r>
          </a:p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Full Year Schedule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17C3AD7-C5E7-87F6-6597-49771745A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ＭＳ Ｐゴシック" charset="0"/>
                <a:cs typeface="ＭＳ Ｐゴシック" charset="0"/>
              </a:rPr>
              <a:t>Graduation Requirements</a:t>
            </a:r>
          </a:p>
        </p:txBody>
      </p:sp>
      <p:sp>
        <p:nvSpPr>
          <p:cNvPr id="21506" name="Rectangle 5">
            <a:extLst>
              <a:ext uri="{FF2B5EF4-FFF2-40B4-BE49-F238E27FC236}">
                <a16:creationId xmlns:a16="http://schemas.microsoft.com/office/drawing/2014/main" id="{8835C789-F2C1-A479-3B48-670BBE855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676400"/>
            <a:ext cx="3276600" cy="5029200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000"/>
              <a:t>90 Credits</a:t>
            </a:r>
          </a:p>
          <a:p>
            <a:pPr algn="ctr"/>
            <a:r>
              <a:rPr lang="en-US" altLang="en-US" sz="2000"/>
              <a:t>2.0 GPA</a:t>
            </a:r>
          </a:p>
          <a:p>
            <a:pPr algn="ctr"/>
            <a:endParaRPr lang="en-US" altLang="en-US" sz="2000"/>
          </a:p>
          <a:p>
            <a:pPr algn="ctr"/>
            <a:r>
              <a:rPr lang="en-US" altLang="en-US" sz="2000"/>
              <a:t>Legal Profession and</a:t>
            </a:r>
          </a:p>
          <a:p>
            <a:pPr algn="ctr"/>
            <a:r>
              <a:rPr lang="en-US" altLang="en-US" sz="2000"/>
              <a:t>Evidence</a:t>
            </a:r>
          </a:p>
          <a:p>
            <a:pPr algn="ctr"/>
            <a:endParaRPr lang="en-US" altLang="en-US" sz="2000"/>
          </a:p>
          <a:p>
            <a:pPr algn="ctr"/>
            <a:r>
              <a:rPr lang="en-US" altLang="en-US" sz="2000"/>
              <a:t>Skills Requirement</a:t>
            </a:r>
          </a:p>
          <a:p>
            <a:pPr algn="ctr"/>
            <a:r>
              <a:rPr lang="en-US" altLang="en-US" sz="2000"/>
              <a:t>(6 Credits Total)</a:t>
            </a:r>
          </a:p>
          <a:p>
            <a:pPr algn="ctr"/>
            <a:endParaRPr lang="en-US" altLang="en-US" sz="2000"/>
          </a:p>
          <a:p>
            <a:pPr algn="ctr"/>
            <a:r>
              <a:rPr lang="en-US" altLang="en-US" sz="2000"/>
              <a:t>Writing Requirement</a:t>
            </a:r>
          </a:p>
          <a:p>
            <a:pPr algn="ctr"/>
            <a:r>
              <a:rPr lang="en-US" altLang="en-US" sz="2000"/>
              <a:t>(1 Course)</a:t>
            </a:r>
          </a:p>
          <a:p>
            <a:pPr algn="ctr"/>
            <a:endParaRPr lang="en-US" altLang="en-US" sz="2000"/>
          </a:p>
          <a:p>
            <a:pPr algn="ctr"/>
            <a:r>
              <a:rPr lang="en-US" altLang="en-US" sz="2000"/>
              <a:t>Special requirements for </a:t>
            </a:r>
          </a:p>
          <a:p>
            <a:pPr algn="ctr"/>
            <a:r>
              <a:rPr lang="en-US" altLang="en-US" sz="2000"/>
              <a:t>those below a 2.8 after 1L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961B4-3638-2FB2-1934-470A5F31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Special requirements for students under 2.8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gpa</a:t>
            </a:r>
            <a:endParaRPr lang="en-US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A68E6-DB60-A034-FE44-663C84113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ＭＳ Ｐゴシック" panose="020B0600070205080204" pitchFamily="34" charset="-128"/>
              </a:rPr>
              <a:t>Advanced Legal Analysis (Summer or Fall of 2L year; 2 hours)</a:t>
            </a: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Advanced Torts (2 hours)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Criminal Procedure I (3 hours)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Constitutional Law II (3 hours)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Academic Advising and Mentoring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If under 2.8 after 2L year, Bar Skills is also mandatory.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814D0-8D4C-A072-E30D-048FC2C04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Other Notes on Graduation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C4BB9-40D3-339E-4E73-FA465885D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Graduation Possible in 24 Months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75 of 90 Credits in Regularly Scheduled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70 w/ Permission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70 of 90 Credits in Letter Graded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800" dirty="0"/>
              <a:t>Z-Grade Option Policy</a:t>
            </a: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You may take up to 6 (of your 90) credits outside the Law School.  The classes must be graduate-level (500 and above) and law-related.  Ask me for approval.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C853C-610D-4851-CC92-8335323FB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Know your state Bar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FDB0D-EAC2-D5EC-3265-A6A725294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panose="020B0604020202020204" pitchFamily="34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What is the Bar Exam?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Multistate Bar Exam (MBE)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State Essays and/or Multistate Essay Exam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Multistate Performance Test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And don’t forget the MPRE</a:t>
            </a:r>
          </a:p>
          <a:p>
            <a:pPr lvl="2">
              <a:buFont typeface="Arial" charset="0"/>
              <a:buChar char="•"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Check your state for other requirements (Pro Bono?)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E2BE-83EF-ECFA-94B6-2B2F7E05A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365125"/>
            <a:ext cx="8261350" cy="1039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charset="0"/>
                <a:ea typeface="ＭＳ Ｐゴシック" charset="0"/>
                <a:cs typeface="ＭＳ Ｐゴシック" charset="0"/>
              </a:rPr>
              <a:t>Recommended [bar] Courses!!!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87438BE6-0FAC-8768-63D5-064BBDC81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450" y="2070100"/>
            <a:ext cx="4038600" cy="4406900"/>
          </a:xfrm>
        </p:spPr>
        <p:txBody>
          <a:bodyPr/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b="1" u="sng" dirty="0">
                <a:latin typeface="Tahoma" panose="020B0604030504040204" pitchFamily="34" charset="0"/>
                <a:ea typeface="ＭＳ Ｐゴシック" panose="020B0600070205080204" pitchFamily="34" charset="-128"/>
              </a:rPr>
              <a:t>MBE COURSES</a:t>
            </a:r>
          </a:p>
          <a:p>
            <a:pPr eaLnBrk="1" hangingPunct="1">
              <a:defRPr/>
            </a:pPr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Advanced Torts</a:t>
            </a:r>
          </a:p>
          <a:p>
            <a:pPr eaLnBrk="1" hangingPunct="1">
              <a:defRPr/>
            </a:pPr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Constitutional Law II</a:t>
            </a:r>
          </a:p>
          <a:p>
            <a:pPr eaLnBrk="1" hangingPunct="1">
              <a:defRPr/>
            </a:pPr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Criminal Procedure I</a:t>
            </a:r>
          </a:p>
          <a:p>
            <a:pPr eaLnBrk="1" hangingPunct="1">
              <a:defRPr/>
            </a:pPr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(In addition to Evidence, which is mandatory, and 1L courses)</a:t>
            </a:r>
          </a:p>
          <a:p>
            <a:pPr eaLnBrk="1" hangingPunct="1">
              <a:defRPr/>
            </a:pPr>
            <a:endParaRPr lang="en-US" altLang="en-US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endParaRPr lang="en-US" altLang="en-US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627" name="Content Placeholder 3">
            <a:extLst>
              <a:ext uri="{FF2B5EF4-FFF2-40B4-BE49-F238E27FC236}">
                <a16:creationId xmlns:a16="http://schemas.microsoft.com/office/drawing/2014/main" id="{2FDC1DCF-0797-9FFA-D82C-46C4A9B00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5800" y="1765300"/>
            <a:ext cx="4648200" cy="4406900"/>
          </a:xfrm>
        </p:spPr>
        <p:txBody>
          <a:bodyPr/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en-US" sz="2200" b="1" u="sng" dirty="0">
                <a:latin typeface="Tahoma" charset="0"/>
                <a:ea typeface="MS PGothic" charset="0"/>
              </a:rPr>
              <a:t>COVERED ON ESSAYS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200" dirty="0">
                <a:latin typeface="Tahoma" charset="0"/>
                <a:ea typeface="MS PGothic" charset="0"/>
              </a:rPr>
              <a:t>Corporations/Business Associations</a:t>
            </a:r>
            <a:endParaRPr lang="en-US" sz="22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200" dirty="0">
                <a:latin typeface="Tahoma" charset="0"/>
                <a:ea typeface="ＭＳ Ｐゴシック" charset="0"/>
                <a:cs typeface="ＭＳ Ｐゴシック" charset="0"/>
              </a:rPr>
              <a:t>Family Law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200" dirty="0">
                <a:latin typeface="Tahoma" charset="0"/>
                <a:ea typeface="ＭＳ Ｐゴシック" charset="0"/>
                <a:cs typeface="ＭＳ Ｐゴシック" charset="0"/>
              </a:rPr>
              <a:t>Secured Transactions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200" dirty="0">
                <a:latin typeface="Tahoma" charset="0"/>
                <a:ea typeface="ＭＳ Ｐゴシック" charset="0"/>
                <a:cs typeface="ＭＳ Ｐゴシック" charset="0"/>
              </a:rPr>
              <a:t>Wills and Estates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200" dirty="0">
                <a:latin typeface="Tahoma" charset="0"/>
                <a:ea typeface="ＭＳ Ｐゴシック" charset="0"/>
                <a:cs typeface="ＭＳ Ｐゴシック" charset="0"/>
              </a:rPr>
              <a:t>Mississippi Civil Practice (MS Bar)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200" dirty="0">
              <a:latin typeface="Tahoma" charset="0"/>
              <a:ea typeface="ＭＳ Ｐゴシック" charset="0"/>
              <a:cs typeface="ＭＳ Ｐゴシック" charset="0"/>
            </a:endParaRPr>
          </a:p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Tahoma" charset="0"/>
                <a:ea typeface="ＭＳ Ｐゴシック" charset="0"/>
                <a:cs typeface="ＭＳ Ｐゴシック" charset="0"/>
              </a:rPr>
              <a:t>Other Important Courses: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200" dirty="0">
                <a:latin typeface="Tahoma" charset="0"/>
                <a:ea typeface="ＭＳ Ｐゴシック" charset="0"/>
                <a:cs typeface="ＭＳ Ｐゴシック" charset="0"/>
              </a:rPr>
              <a:t>Bankruptcy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200" dirty="0">
                <a:latin typeface="Tahoma" charset="0"/>
                <a:ea typeface="ＭＳ Ｐゴシック" charset="0"/>
                <a:cs typeface="ＭＳ Ｐゴシック" charset="0"/>
              </a:rPr>
              <a:t>Conflicts</a:t>
            </a:r>
          </a:p>
          <a:p>
            <a:pPr eaLnBrk="1" hangingPunct="1">
              <a:defRPr/>
            </a:pPr>
            <a:r>
              <a:rPr lang="en-US" sz="2200" dirty="0">
                <a:latin typeface="Tahoma" charset="0"/>
                <a:ea typeface="ＭＳ Ｐゴシック" charset="0"/>
                <a:cs typeface="ＭＳ Ｐゴシック" charset="0"/>
              </a:rPr>
              <a:t>Income Tax -- Individuals</a:t>
            </a:r>
          </a:p>
          <a:p>
            <a:pPr marL="114300" indent="0" eaLnBrk="1" hangingPunct="1">
              <a:buFont typeface="Arial" charset="0"/>
              <a:buNone/>
              <a:defRPr/>
            </a:pPr>
            <a:endParaRPr lang="en-US" sz="2200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08225DD-2403-A1C8-C5B2-8309865B9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75000"/>
                  </a:schemeClr>
                </a:solidFill>
                <a:latin typeface="Tahoma" charset="0"/>
                <a:ea typeface="ＭＳ Ｐゴシック" charset="0"/>
                <a:cs typeface="ＭＳ Ｐゴシック" charset="0"/>
              </a:rPr>
              <a:t>Career and Intellectual Interests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A6B5ECB7-BEA3-364A-5315-5545D4515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38400"/>
            <a:ext cx="3124200" cy="266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000"/>
              <a:t> Practice Areas</a:t>
            </a:r>
            <a:br>
              <a:rPr lang="en-US" altLang="en-US" sz="2000"/>
            </a:br>
            <a:endParaRPr lang="en-US" altLang="en-US" sz="2000"/>
          </a:p>
          <a:p>
            <a:pPr>
              <a:buFontTx/>
              <a:buChar char="•"/>
            </a:pPr>
            <a:r>
              <a:rPr lang="en-US" altLang="en-US" sz="2000"/>
              <a:t> Variety / Diversity</a:t>
            </a:r>
          </a:p>
          <a:p>
            <a:endParaRPr lang="en-US" altLang="en-US" sz="2000"/>
          </a:p>
          <a:p>
            <a:pPr>
              <a:buFontTx/>
              <a:buChar char="•"/>
            </a:pPr>
            <a:r>
              <a:rPr lang="en-US" altLang="en-US" sz="2000"/>
              <a:t> Enrichment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21198</TotalTime>
  <Words>629</Words>
  <Application>Microsoft Macintosh PowerPoint</Application>
  <PresentationFormat>On-screen Show (4:3)</PresentationFormat>
  <Paragraphs>161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Tahoma</vt:lpstr>
      <vt:lpstr>MS PGothic</vt:lpstr>
      <vt:lpstr>Arial</vt:lpstr>
      <vt:lpstr>Book Antiqua</vt:lpstr>
      <vt:lpstr>Century Gothic</vt:lpstr>
      <vt:lpstr>Wingdings</vt:lpstr>
      <vt:lpstr>Apothecary</vt:lpstr>
      <vt:lpstr>Course Selection 2023</vt:lpstr>
      <vt:lpstr>PowerPoint Presentation</vt:lpstr>
      <vt:lpstr>On Registrar’s Webpage</vt:lpstr>
      <vt:lpstr>Graduation Requirements</vt:lpstr>
      <vt:lpstr>Special requirements for students under 2.8 gpa</vt:lpstr>
      <vt:lpstr>Other Notes on Graduation</vt:lpstr>
      <vt:lpstr>Know your state Bar Exam</vt:lpstr>
      <vt:lpstr>Recommended [bar] Courses!!!</vt:lpstr>
      <vt:lpstr>Career and Intellectual Interests</vt:lpstr>
      <vt:lpstr>Logistics</vt:lpstr>
      <vt:lpstr>Clinical and Externship Opportunities</vt:lpstr>
      <vt:lpstr>Concentrations </vt:lpstr>
      <vt:lpstr>Co-Curriculars</vt:lpstr>
      <vt:lpstr>Summer classes</vt:lpstr>
      <vt:lpstr>Additional Summer options </vt:lpstr>
      <vt:lpstr>Other Notes About The Schedule</vt:lpstr>
    </vt:vector>
  </TitlesOfParts>
  <Company>Law Center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Classes</dc:title>
  <dc:creator>University of Mississippi</dc:creator>
  <cp:lastModifiedBy>Benjamin P Cooper</cp:lastModifiedBy>
  <cp:revision>135</cp:revision>
  <cp:lastPrinted>2014-03-17T19:54:17Z</cp:lastPrinted>
  <dcterms:created xsi:type="dcterms:W3CDTF">2011-03-24T15:06:18Z</dcterms:created>
  <dcterms:modified xsi:type="dcterms:W3CDTF">2023-03-26T21:53:45Z</dcterms:modified>
</cp:coreProperties>
</file>